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12192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Share Tech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9AA0A6"/>
          </p15:clr>
        </p15:guide>
        <p15:guide id="2" pos="3840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24" roundtripDataSignature="AMtx7mh0sYsB2U3jj4sbkmFIgQzf/kfy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ShareTech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43d4d733b_0_1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1243d4d733b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43d4d733b_0_5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1243d4d733b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FFFFFF"/>
              </a:solidFill>
              <a:highlight>
                <a:srgbClr val="364E7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>
              <a:solidFill>
                <a:srgbClr val="FFFFFF"/>
              </a:solidFill>
              <a:highlight>
                <a:srgbClr val="364E71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2181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FFFFFF"/>
              </a:solidFill>
              <a:highlight>
                <a:srgbClr val="364E71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665bf588f6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1665bf588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181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687db7ca20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1687db7ca2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181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43d4d733b_0_5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1243d4d733b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1818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43d4d733b_0_6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1243d4d733b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43d4d733b_0_6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1243d4d733b_0_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4a5d3fa2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124a5d3fa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43d4d733b_0_6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1243d4d733b_0_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243d4d733b_0_18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g1243d4d733b_0_18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2" name="Google Shape;12;g1243d4d733b_0_18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g1243d4d733b_0_1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g1243d4d733b_0_187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5" name="Google Shape;15;g1243d4d733b_0_187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g1243d4d733b_0_187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g1243d4d733b_0_25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5" name="Google Shape;75;g1243d4d733b_0_25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g1243d4d733b_0_2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g1243d4d733b_0_251"/>
          <p:cNvSpPr txBox="1"/>
          <p:nvPr>
            <p:ph hasCustomPrompt="1" type="title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g1243d4d733b_0_251"/>
          <p:cNvSpPr txBox="1"/>
          <p:nvPr>
            <p:ph idx="1" type="body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g1243d4d733b_0_25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43d4d733b_0_25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243d4d733b_0_201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g1243d4d733b_0_201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0" name="Google Shape;20;g1243d4d733b_0_20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g1243d4d733b_0_20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g1243d4d733b_0_201"/>
          <p:cNvSpPr txBox="1"/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23" name="Google Shape;23;g1243d4d733b_0_201"/>
          <p:cNvSpPr txBox="1"/>
          <p:nvPr>
            <p:ph idx="1" type="body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24" name="Google Shape;24;g1243d4d733b_0_20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g1243d4d733b_0_19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7" name="Google Shape;27;g1243d4d733b_0_19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g1243d4d733b_0_19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g1243d4d733b_0_195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g1243d4d733b_0_195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1243d4d733b_0_209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g1243d4d733b_0_20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4" name="Google Shape;34;g1243d4d733b_0_20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g1243d4d733b_0_20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g1243d4d733b_0_209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37" name="Google Shape;37;g1243d4d733b_0_209"/>
          <p:cNvSpPr txBox="1"/>
          <p:nvPr>
            <p:ph idx="1" type="body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8" name="Google Shape;38;g1243d4d733b_0_209"/>
          <p:cNvSpPr txBox="1"/>
          <p:nvPr>
            <p:ph idx="2" type="body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9" name="Google Shape;39;g1243d4d733b_0_20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243d4d733b_0_218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g1243d4d733b_0_218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3" name="Google Shape;43;g1243d4d733b_0_2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g1243d4d733b_0_2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g1243d4d733b_0_218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46" name="Google Shape;46;g1243d4d733b_0_21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1243d4d733b_0_22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g1243d4d733b_0_22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0" name="Google Shape;50;g1243d4d733b_0_2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g1243d4d733b_0_2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g1243d4d733b_0_225"/>
          <p:cNvSpPr txBox="1"/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53" name="Google Shape;53;g1243d4d733b_0_225"/>
          <p:cNvSpPr txBox="1"/>
          <p:nvPr>
            <p:ph idx="1" type="body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4" name="Google Shape;54;g1243d4d733b_0_225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g1243d4d733b_0_233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57" name="Google Shape;57;g1243d4d733b_0_2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g1243d4d733b_0_23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g1243d4d733b_0_233"/>
          <p:cNvSpPr txBox="1"/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g1243d4d733b_0_233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43d4d733b_0_23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g1243d4d733b_0_23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4" name="Google Shape;64;g1243d4d733b_0_23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g1243d4d733b_0_23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g1243d4d733b_0_239"/>
          <p:cNvSpPr txBox="1"/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7" name="Google Shape;67;g1243d4d733b_0_239"/>
          <p:cNvSpPr txBox="1"/>
          <p:nvPr>
            <p:ph idx="1" type="subTitle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" name="Google Shape;68;g1243d4d733b_0_239"/>
          <p:cNvSpPr txBox="1"/>
          <p:nvPr>
            <p:ph idx="2" type="body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9" name="Google Shape;69;g1243d4d733b_0_23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243d4d733b_0_248"/>
          <p:cNvSpPr txBox="1"/>
          <p:nvPr>
            <p:ph idx="1" type="body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72" name="Google Shape;72;g1243d4d733b_0_24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243d4d733b_0_18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i="0" sz="37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i="0" sz="37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i="0" sz="37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i="0" sz="37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i="0" sz="37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i="0" sz="37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i="0" sz="37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i="0" sz="37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Raleway"/>
              <a:buNone/>
              <a:defRPr b="1" i="0" sz="37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g1243d4d733b_0_18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b="0" i="0" sz="17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b="0" i="0" sz="15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b="0" i="0" sz="15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b="0" i="0" sz="15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b="0" i="0" sz="15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b="0" i="0" sz="15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b="0" i="0" sz="15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b="0" i="0" sz="15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b="0" i="0" sz="15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g1243d4d733b_0_183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martech.org/prediction-anticipation-and-influence-the-importance-of-ai-and-machine-learning-in-loyalty-programs/" TargetMode="External"/><Relationship Id="rId4" Type="http://schemas.openxmlformats.org/officeDocument/2006/relationships/hyperlink" Target="https://venturebeat.com/datadecisionmakers/why-some-recommendations-fall-flat-recommendation-engines-their-challenges/" TargetMode="External"/><Relationship Id="rId5" Type="http://schemas.openxmlformats.org/officeDocument/2006/relationships/hyperlink" Target="https://towardsdatascience.com/comprehensive-guide-on-item-based-recommendation-systems-d67e40e2b75d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243d4d733b_0_177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/>
              <a:t>Stream Max</a:t>
            </a:r>
            <a:endParaRPr/>
          </a:p>
        </p:txBody>
      </p:sp>
      <p:sp>
        <p:nvSpPr>
          <p:cNvPr id="87" name="Google Shape;87;g1243d4d733b_0_177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i="1" lang="en-US" sz="2800"/>
              <a:t>Business</a:t>
            </a:r>
            <a:r>
              <a:rPr b="1" i="1" lang="en-US" sz="2800"/>
              <a:t> Overview</a:t>
            </a:r>
            <a:endParaRPr b="1" i="1" sz="2800"/>
          </a:p>
        </p:txBody>
      </p:sp>
      <p:sp>
        <p:nvSpPr>
          <p:cNvPr id="88" name="Google Shape;88;g1243d4d733b_0_177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43d4d733b_0_592"/>
          <p:cNvSpPr txBox="1"/>
          <p:nvPr>
            <p:ph type="title"/>
          </p:nvPr>
        </p:nvSpPr>
        <p:spPr>
          <a:xfrm>
            <a:off x="590250" y="787675"/>
            <a:ext cx="110115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Company Background and Problem Statement</a:t>
            </a:r>
            <a:endParaRPr/>
          </a:p>
        </p:txBody>
      </p:sp>
      <p:sp>
        <p:nvSpPr>
          <p:cNvPr id="94" name="Google Shape;94;g1243d4d733b_0_592"/>
          <p:cNvSpPr txBox="1"/>
          <p:nvPr>
            <p:ph idx="12" type="sldNum"/>
          </p:nvPr>
        </p:nvSpPr>
        <p:spPr>
          <a:xfrm>
            <a:off x="15175649" y="8444179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5" name="Google Shape;95;g1243d4d733b_0_592"/>
          <p:cNvSpPr txBox="1"/>
          <p:nvPr>
            <p:ph idx="1" type="body"/>
          </p:nvPr>
        </p:nvSpPr>
        <p:spPr>
          <a:xfrm>
            <a:off x="1090775" y="1739275"/>
            <a:ext cx="5343600" cy="46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Stream Max is one of the most popular streaming services in the US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Over the past 6 quarters, Stream Max subscription rates have remained stagnant or decreased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Stream Max is looking to identify why subscribers are leaving the platform, and find ways that they can retain their subscribers</a:t>
            </a:r>
            <a:endParaRPr sz="2400"/>
          </a:p>
        </p:txBody>
      </p:sp>
      <p:pic>
        <p:nvPicPr>
          <p:cNvPr id="96" name="Google Shape;96;g1243d4d733b_0_5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4375" y="2252575"/>
            <a:ext cx="5605227" cy="36281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1243d4d733b_0_59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665bf588f6_0_0"/>
          <p:cNvSpPr txBox="1"/>
          <p:nvPr>
            <p:ph type="title"/>
          </p:nvPr>
        </p:nvSpPr>
        <p:spPr>
          <a:xfrm>
            <a:off x="1059425" y="806725"/>
            <a:ext cx="91827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50"/>
              <a:buNone/>
            </a:pPr>
            <a:r>
              <a:rPr lang="en-US"/>
              <a:t>Understanding Customer Feedback</a:t>
            </a:r>
            <a:endParaRPr/>
          </a:p>
        </p:txBody>
      </p:sp>
      <p:sp>
        <p:nvSpPr>
          <p:cNvPr id="103" name="Google Shape;103;g1665bf588f6_0_0"/>
          <p:cNvSpPr txBox="1"/>
          <p:nvPr>
            <p:ph idx="1" type="body"/>
          </p:nvPr>
        </p:nvSpPr>
        <p:spPr>
          <a:xfrm>
            <a:off x="1090775" y="4197350"/>
            <a:ext cx="9120000" cy="21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77500" lnSpcReduction="20000"/>
          </a:bodyPr>
          <a:lstStyle/>
          <a:p>
            <a:pPr indent="-3467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400"/>
              <a:t>Survey results showed that most Stream Max customers were satisfied with pricing but  found the movie selection was average, and that the platform’s suggestions were only rated “ok”</a:t>
            </a:r>
            <a:endParaRPr sz="2400"/>
          </a:p>
          <a:p>
            <a:pPr indent="-3467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400"/>
              <a:t>Stream Max requested their data science team to assist them in </a:t>
            </a:r>
            <a:r>
              <a:rPr lang="en-US" sz="2400"/>
              <a:t>building</a:t>
            </a:r>
            <a:r>
              <a:rPr lang="en-US" sz="2400"/>
              <a:t> a new recommender system, and also to help them identify films that the streaming platform can purchase to add to their platforms which customers would be </a:t>
            </a:r>
            <a:r>
              <a:rPr lang="en-US" sz="2400"/>
              <a:t>satisfied</a:t>
            </a:r>
            <a:r>
              <a:rPr lang="en-US" sz="2400"/>
              <a:t> with</a:t>
            </a:r>
            <a:endParaRPr sz="2400"/>
          </a:p>
        </p:txBody>
      </p:sp>
      <p:sp>
        <p:nvSpPr>
          <p:cNvPr id="104" name="Google Shape;104;g1665bf588f6_0_0"/>
          <p:cNvSpPr txBox="1"/>
          <p:nvPr>
            <p:ph idx="12" type="sldNum"/>
          </p:nvPr>
        </p:nvSpPr>
        <p:spPr>
          <a:xfrm>
            <a:off x="15175649" y="8444179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5" name="Google Shape;105;g1665bf588f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7875" y="2140377"/>
            <a:ext cx="5696248" cy="205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1665bf588f6_0_0"/>
          <p:cNvSpPr txBox="1"/>
          <p:nvPr/>
        </p:nvSpPr>
        <p:spPr>
          <a:xfrm>
            <a:off x="3410025" y="1587500"/>
            <a:ext cx="553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Lato"/>
                <a:ea typeface="Lato"/>
                <a:cs typeface="Lato"/>
                <a:sym typeface="Lato"/>
              </a:rPr>
              <a:t>Customer Exit Survey</a:t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g1665bf588f6_0_0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687db7ca20_0_7"/>
          <p:cNvSpPr txBox="1"/>
          <p:nvPr>
            <p:ph type="title"/>
          </p:nvPr>
        </p:nvSpPr>
        <p:spPr>
          <a:xfrm>
            <a:off x="1028075" y="787675"/>
            <a:ext cx="91827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Providing</a:t>
            </a:r>
            <a:r>
              <a:rPr lang="en-US"/>
              <a:t> Film Recommendations</a:t>
            </a:r>
            <a:endParaRPr/>
          </a:p>
        </p:txBody>
      </p:sp>
      <p:sp>
        <p:nvSpPr>
          <p:cNvPr id="113" name="Google Shape;113;g1687db7ca20_0_7"/>
          <p:cNvSpPr txBox="1"/>
          <p:nvPr>
            <p:ph idx="12" type="sldNum"/>
          </p:nvPr>
        </p:nvSpPr>
        <p:spPr>
          <a:xfrm>
            <a:off x="15175649" y="8444179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4" name="Google Shape;114;g1687db7ca20_0_7"/>
          <p:cNvSpPr txBox="1"/>
          <p:nvPr>
            <p:ph idx="1" type="body"/>
          </p:nvPr>
        </p:nvSpPr>
        <p:spPr>
          <a:xfrm>
            <a:off x="1028075" y="1930975"/>
            <a:ext cx="4013700" cy="4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fontScale="92500" lnSpcReduction="20000"/>
          </a:bodyPr>
          <a:lstStyle/>
          <a:p>
            <a:pPr indent="-35782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200"/>
              <a:t>Launched</a:t>
            </a:r>
            <a:r>
              <a:rPr b="1" lang="en-US" sz="2200"/>
              <a:t> </a:t>
            </a:r>
            <a:r>
              <a:rPr b="1" lang="en-US" sz="2200">
                <a:solidFill>
                  <a:srgbClr val="364E71"/>
                </a:solidFill>
              </a:rPr>
              <a:t>Stream Max Discover</a:t>
            </a:r>
            <a:r>
              <a:rPr b="1" lang="en-US" sz="2200"/>
              <a:t>,</a:t>
            </a:r>
            <a:r>
              <a:rPr lang="en-US" sz="2200"/>
              <a:t> a personalized film recommendation system</a:t>
            </a:r>
            <a:endParaRPr sz="22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5782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200"/>
              <a:t>Provided users with personalized film recommendations based on films </a:t>
            </a:r>
            <a:r>
              <a:rPr lang="en-US" sz="2200"/>
              <a:t>that they have previously watched</a:t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5782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200"/>
              <a:t>A/B testing of the new recommendation system shows high satisfaction in recommended films</a:t>
            </a:r>
            <a:endParaRPr sz="2200"/>
          </a:p>
        </p:txBody>
      </p:sp>
      <p:pic>
        <p:nvPicPr>
          <p:cNvPr id="115" name="Google Shape;115;g1687db7ca20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1775" y="2045063"/>
            <a:ext cx="6777674" cy="402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1687db7ca20_0_7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43d4d733b_0_598"/>
          <p:cNvSpPr txBox="1"/>
          <p:nvPr>
            <p:ph type="title"/>
          </p:nvPr>
        </p:nvSpPr>
        <p:spPr>
          <a:xfrm>
            <a:off x="1028075" y="787675"/>
            <a:ext cx="91827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Identifying</a:t>
            </a:r>
            <a:r>
              <a:rPr lang="en-US"/>
              <a:t> Top Quality Films</a:t>
            </a:r>
            <a:endParaRPr/>
          </a:p>
        </p:txBody>
      </p:sp>
      <p:sp>
        <p:nvSpPr>
          <p:cNvPr id="122" name="Google Shape;122;g1243d4d733b_0_598"/>
          <p:cNvSpPr txBox="1"/>
          <p:nvPr>
            <p:ph idx="12" type="sldNum"/>
          </p:nvPr>
        </p:nvSpPr>
        <p:spPr>
          <a:xfrm>
            <a:off x="15175649" y="8444179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g1243d4d733b_0_598"/>
          <p:cNvSpPr txBox="1"/>
          <p:nvPr>
            <p:ph idx="1" type="body"/>
          </p:nvPr>
        </p:nvSpPr>
        <p:spPr>
          <a:xfrm>
            <a:off x="466725" y="1739275"/>
            <a:ext cx="6391200" cy="46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lnSpcReduction="20000"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Launched </a:t>
            </a:r>
            <a:r>
              <a:rPr b="1" lang="en-US" sz="2400">
                <a:solidFill>
                  <a:srgbClr val="364E71"/>
                </a:solidFill>
              </a:rPr>
              <a:t>Stream Max Project X</a:t>
            </a:r>
            <a:r>
              <a:rPr lang="en-US" sz="2400"/>
              <a:t>, an internal tool to predict what would be the average user rating of a film on Stream Max’s platform</a:t>
            </a:r>
            <a:endParaRPr sz="2400"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Trained using data from current Stream Max films, but can be used to predict ratings for new movies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Various features were considered including but not limited to the cast, genre, director, production company, popularity, and box office revenue</a:t>
            </a:r>
            <a:endParaRPr sz="2400"/>
          </a:p>
        </p:txBody>
      </p:sp>
      <p:pic>
        <p:nvPicPr>
          <p:cNvPr id="124" name="Google Shape;124;g1243d4d733b_0_598"/>
          <p:cNvPicPr preferRelativeResize="0"/>
          <p:nvPr/>
        </p:nvPicPr>
        <p:blipFill rotWithShape="1">
          <a:blip r:embed="rId3">
            <a:alphaModFix/>
          </a:blip>
          <a:srcRect b="0" l="9008" r="11481" t="0"/>
          <a:stretch/>
        </p:blipFill>
        <p:spPr>
          <a:xfrm>
            <a:off x="7143750" y="2550425"/>
            <a:ext cx="4286251" cy="303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1243d4d733b_0_59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43d4d733b_0_646"/>
          <p:cNvSpPr txBox="1"/>
          <p:nvPr>
            <p:ph type="title"/>
          </p:nvPr>
        </p:nvSpPr>
        <p:spPr>
          <a:xfrm>
            <a:off x="1028075" y="787675"/>
            <a:ext cx="91827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Stream Max in Action</a:t>
            </a:r>
            <a:endParaRPr/>
          </a:p>
        </p:txBody>
      </p:sp>
      <p:sp>
        <p:nvSpPr>
          <p:cNvPr id="131" name="Google Shape;131;g1243d4d733b_0_646"/>
          <p:cNvSpPr txBox="1"/>
          <p:nvPr>
            <p:ph idx="12" type="sldNum"/>
          </p:nvPr>
        </p:nvSpPr>
        <p:spPr>
          <a:xfrm>
            <a:off x="15175649" y="8444179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" name="Google Shape;132;g1243d4d733b_0_646"/>
          <p:cNvSpPr txBox="1"/>
          <p:nvPr>
            <p:ph idx="1" type="body"/>
          </p:nvPr>
        </p:nvSpPr>
        <p:spPr>
          <a:xfrm>
            <a:off x="475500" y="1790675"/>
            <a:ext cx="5620500" cy="46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lnSpcReduction="10000"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Testing with </a:t>
            </a:r>
            <a:r>
              <a:rPr lang="en-US" sz="2400"/>
              <a:t>existing</a:t>
            </a:r>
            <a:r>
              <a:rPr lang="en-US" sz="2400"/>
              <a:t> Stre</a:t>
            </a:r>
            <a:r>
              <a:rPr lang="en-US" sz="2400"/>
              <a:t>am Max films, the p</a:t>
            </a:r>
            <a:r>
              <a:rPr lang="en-US" sz="2400"/>
              <a:t>rediction model was able to accurately predict </a:t>
            </a:r>
            <a:r>
              <a:rPr lang="en-US" sz="2400"/>
              <a:t>customer</a:t>
            </a:r>
            <a:r>
              <a:rPr lang="en-US" sz="2400"/>
              <a:t> ratings for 76% of films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Identified 307 potential movies which would be 3X as likely to be highly rated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10795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Identified 615 movies which would be 2X as likely to be highly rated</a:t>
            </a:r>
            <a:endParaRPr sz="2400"/>
          </a:p>
        </p:txBody>
      </p:sp>
      <p:pic>
        <p:nvPicPr>
          <p:cNvPr id="133" name="Google Shape;133;g1243d4d733b_0_646"/>
          <p:cNvPicPr preferRelativeResize="0"/>
          <p:nvPr/>
        </p:nvPicPr>
        <p:blipFill rotWithShape="1">
          <a:blip r:embed="rId3">
            <a:alphaModFix/>
          </a:blip>
          <a:srcRect b="0" l="0" r="0" t="1980"/>
          <a:stretch/>
        </p:blipFill>
        <p:spPr>
          <a:xfrm>
            <a:off x="6648450" y="2242275"/>
            <a:ext cx="5197475" cy="36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1243d4d733b_0_646"/>
          <p:cNvSpPr txBox="1"/>
          <p:nvPr/>
        </p:nvSpPr>
        <p:spPr>
          <a:xfrm>
            <a:off x="7172225" y="1790675"/>
            <a:ext cx="467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ato"/>
                <a:ea typeface="Lato"/>
                <a:cs typeface="Lato"/>
                <a:sym typeface="Lato"/>
              </a:rPr>
              <a:t>Movie Quality Lift Chart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g1243d4d733b_0_646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43d4d733b_0_652"/>
          <p:cNvSpPr txBox="1"/>
          <p:nvPr>
            <p:ph type="title"/>
          </p:nvPr>
        </p:nvSpPr>
        <p:spPr>
          <a:xfrm>
            <a:off x="1028075" y="787675"/>
            <a:ext cx="91827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Recommendations For the Future</a:t>
            </a:r>
            <a:endParaRPr/>
          </a:p>
        </p:txBody>
      </p:sp>
      <p:sp>
        <p:nvSpPr>
          <p:cNvPr id="141" name="Google Shape;141;g1243d4d733b_0_652"/>
          <p:cNvSpPr txBox="1"/>
          <p:nvPr>
            <p:ph idx="12" type="sldNum"/>
          </p:nvPr>
        </p:nvSpPr>
        <p:spPr>
          <a:xfrm>
            <a:off x="15175649" y="8444179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g1243d4d733b_0_652"/>
          <p:cNvSpPr txBox="1"/>
          <p:nvPr>
            <p:ph idx="1" type="body"/>
          </p:nvPr>
        </p:nvSpPr>
        <p:spPr>
          <a:xfrm>
            <a:off x="457200" y="1739275"/>
            <a:ext cx="5638800" cy="46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 lnSpcReduction="20000"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Continue to collect customer survey results to identify other areas where the Stream Max platform can improve</a:t>
            </a:r>
            <a:endParaRPr sz="2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Implement feedback system to measure customer satisfaction of Stream Max Discover </a:t>
            </a:r>
            <a:endParaRPr sz="2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Automate Stream Max Project X pipeline to automate results in realtime</a:t>
            </a:r>
            <a:endParaRPr sz="2400"/>
          </a:p>
        </p:txBody>
      </p:sp>
      <p:pic>
        <p:nvPicPr>
          <p:cNvPr id="143" name="Google Shape;143;g1243d4d733b_0_6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7450" y="2269099"/>
            <a:ext cx="5497426" cy="284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1243d4d733b_0_65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4a5d3fa2d_0_0"/>
          <p:cNvSpPr/>
          <p:nvPr/>
        </p:nvSpPr>
        <p:spPr>
          <a:xfrm>
            <a:off x="1087776" y="5646236"/>
            <a:ext cx="9873629" cy="183539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124a5d3fa2d_0_0"/>
          <p:cNvSpPr/>
          <p:nvPr/>
        </p:nvSpPr>
        <p:spPr>
          <a:xfrm>
            <a:off x="1086950" y="5646236"/>
            <a:ext cx="7978387" cy="183539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364E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124a5d3fa2d_0_0"/>
          <p:cNvSpPr txBox="1"/>
          <p:nvPr/>
        </p:nvSpPr>
        <p:spPr>
          <a:xfrm>
            <a:off x="2451850" y="1868725"/>
            <a:ext cx="3823200" cy="112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0" i="0" lang="en-US" sz="7200" u="none" cap="none" strike="noStrike">
                <a:solidFill>
                  <a:schemeClr val="dk2"/>
                </a:solidFill>
                <a:latin typeface="Share Tech"/>
                <a:ea typeface="Share Tech"/>
                <a:cs typeface="Share Tech"/>
                <a:sym typeface="Share Tech"/>
              </a:rPr>
              <a:t>THANKS!</a:t>
            </a:r>
            <a:endParaRPr b="0" i="0" sz="7200" u="none" cap="none" strike="noStrike">
              <a:solidFill>
                <a:schemeClr val="dk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52" name="Google Shape;152;g124a5d3fa2d_0_0"/>
          <p:cNvSpPr txBox="1"/>
          <p:nvPr/>
        </p:nvSpPr>
        <p:spPr>
          <a:xfrm>
            <a:off x="1087775" y="4800600"/>
            <a:ext cx="415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</a:rPr>
              <a:t>https://github.com/ivan-usd/business-repo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g124a5d3fa2d_0_0"/>
          <p:cNvSpPr txBox="1"/>
          <p:nvPr/>
        </p:nvSpPr>
        <p:spPr>
          <a:xfrm>
            <a:off x="1086950" y="4520475"/>
            <a:ext cx="255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GitHub: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4" name="Google Shape;154;g124a5d3fa2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9568" y="4860637"/>
            <a:ext cx="292560" cy="280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g124a5d3fa2d_0_0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43d4d733b_0_658"/>
          <p:cNvSpPr txBox="1"/>
          <p:nvPr>
            <p:ph type="title"/>
          </p:nvPr>
        </p:nvSpPr>
        <p:spPr>
          <a:xfrm>
            <a:off x="1028075" y="787675"/>
            <a:ext cx="91827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161" name="Google Shape;161;g1243d4d733b_0_658"/>
          <p:cNvSpPr txBox="1"/>
          <p:nvPr>
            <p:ph idx="12" type="sldNum"/>
          </p:nvPr>
        </p:nvSpPr>
        <p:spPr>
          <a:xfrm>
            <a:off x="15175649" y="8444179"/>
            <a:ext cx="9756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" name="Google Shape;162;g1243d4d733b_0_658"/>
          <p:cNvSpPr txBox="1"/>
          <p:nvPr>
            <p:ph idx="1" type="body"/>
          </p:nvPr>
        </p:nvSpPr>
        <p:spPr>
          <a:xfrm>
            <a:off x="1090775" y="1739275"/>
            <a:ext cx="10332000" cy="46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Cebrian, J. (2022, April 22). Prediction, anticipation and influence: The importance of AI and machine learning in Loyalty Programs. MarTech. Retrieved October 15, 2022, from </a:t>
            </a:r>
            <a:r>
              <a:rPr lang="en-US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https://martech.org/prediction-anticipation-and-influence-the-importance-of-ai-and-machine-learning-in-loyalty-programs/ 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Michael Galarnyk, cnvrg.io. (2022, May 22). Why some recommendations Fall flat: Recommendation engines &amp; their challenges. VentureBeat. Retrieved October 15, 2022, from </a:t>
            </a:r>
            <a:r>
              <a:rPr lang="en-US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https://venturebeat.com/datadecisionmakers/why-some-recommendations-fall-flat-recommendation-engines-their-challenges/ 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Shmueli, G., Bruce, P. C., Gedeck, P., &amp; Patel, N. R. (2020). Data mining for business analytics: Concepts, techniques and applications in Python. Wiley.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Qutbuddin, M. (2020, October 2). Comprehensive guide on Item Based Recommendation Systems. Medium. Retrieved October 15, 2022, from </a:t>
            </a:r>
            <a:r>
              <a:rPr lang="en-US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https://towardsdatascience.com/comprehensive-guide-on-item-based-recommendation-systems-d67e40e2b75d 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600"/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1243d4d733b_0_65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2022-04-13T02:34:35Z</dcterms:created>
  <dc:creator>Uyen Pham</dc:creator>
</cp:coreProperties>
</file>